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63" r:id="rId4"/>
    <p:sldId id="262" r:id="rId5"/>
    <p:sldId id="306" r:id="rId6"/>
    <p:sldId id="305" r:id="rId7"/>
    <p:sldId id="270" r:id="rId8"/>
    <p:sldId id="271" r:id="rId9"/>
    <p:sldId id="272" r:id="rId10"/>
    <p:sldId id="260" r:id="rId11"/>
    <p:sldId id="261" r:id="rId12"/>
    <p:sldId id="264" r:id="rId13"/>
    <p:sldId id="266" r:id="rId14"/>
    <p:sldId id="258" r:id="rId15"/>
    <p:sldId id="265" r:id="rId16"/>
    <p:sldId id="268" r:id="rId17"/>
    <p:sldId id="269" r:id="rId18"/>
    <p:sldId id="267" r:id="rId19"/>
    <p:sldId id="308" r:id="rId20"/>
    <p:sldId id="309" r:id="rId21"/>
    <p:sldId id="311" r:id="rId22"/>
    <p:sldId id="312" r:id="rId23"/>
    <p:sldId id="31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3" autoAdjust="0"/>
    <p:restoredTop sz="93775" autoAdjust="0"/>
  </p:normalViewPr>
  <p:slideViewPr>
    <p:cSldViewPr snapToGrid="0">
      <p:cViewPr varScale="1">
        <p:scale>
          <a:sx n="57" d="100"/>
          <a:sy n="57" d="100"/>
        </p:scale>
        <p:origin x="2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3ED03-8A67-4352-AEC0-306FF62DF10B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C052D-7FB6-4C72-BE8F-58B9875A2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95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2020-09-19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128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69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328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740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355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411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170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188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52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881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06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456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10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16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489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379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79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545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5FAD7C24-08EF-4D67-A1A5-BBDCB53315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A952B6A5-3C08-478A-9797-259A8F2DC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等线" panose="02010600030101010101" pitchFamily="2" charset="-122"/>
            </a:endParaRPr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61C55B41-5366-4A36-B86F-88D0839836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A0842A9-778C-4AEC-B4D5-13399333643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261BCDA7-FA90-48FF-A6BF-92BE94FA6B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82FACD45-5152-46E0-9437-462938D09C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等线" panose="02010600030101010101" pitchFamily="2" charset="-122"/>
            </a:endParaRPr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BE71BD24-91A0-4BC7-9BF8-238AFAF9F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918D8D4-2A44-451B-A874-FD1D29CD3A6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14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701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615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3A9CB-C6F7-4CDF-A81B-E98DD1543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C4AADD-96BD-48E3-A9FF-A5D68E9E3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C203CD-120E-4FFE-969F-EF0D5E9DE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E6F8-2915-4AA0-93DB-87D4F3C13DC0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BD88DB-B323-4E3A-A9A9-41AD2CE72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798ECC-255F-4B6C-BF7F-FDC62AED2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570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BC210-7E18-4D52-ABA6-5B219CE33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98EC9F-F8FB-473B-85FD-6EE9C63B3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FAE724-1F3D-4152-934B-AE41CC452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E6F8-2915-4AA0-93DB-87D4F3C13DC0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E872A3-1964-4FBA-BA05-2DB0C813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B59FB3-096B-4AFF-A2C8-0FEFC543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959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1AD518D-E842-4B6D-9501-7BCA0F1AA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D51002-5C77-4EAD-BEA7-1A6169DA0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516F5D-7ACC-494A-8901-AD2707A0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E6F8-2915-4AA0-93DB-87D4F3C13DC0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CE592A-9B74-4D09-A6FA-DBD881C9C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58D0ED-9773-49DD-AA22-1422997EA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739695-8BD6-4DAD-8E8C-4FB806D9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20914C-095E-4D41-86B7-AFD8C62E3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2EBD5-59BB-408D-9E67-A2D14F8E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E6F8-2915-4AA0-93DB-87D4F3C13DC0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9D4D73-CCE5-40B1-AAA4-52F486F2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2FCB9F-EBF0-4554-A2C6-1F23D2731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254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CC7FC-7410-49A7-88C7-70FFA9D7E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F71394-74AB-46D3-8120-11E21B105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FDE5F1-F665-4EF3-A86B-0014FA7DB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E6F8-2915-4AA0-93DB-87D4F3C13DC0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77E6CC-71D7-439F-AE8F-FEB3B6CA2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5B5ED6-9D2E-4D67-B4F3-BEA43E48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77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B4A8B-A276-440E-97C7-C78A2C18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4AEA3-360D-468E-927B-7C09188A7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EBDF34-8D8D-4C2A-ABAC-0510C66E6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740FD7-2BA6-4318-8068-E26E37B05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E6F8-2915-4AA0-93DB-87D4F3C13DC0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46CF3A-4F4F-4DE5-8508-38A019F7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97E5B2-8C5D-43E1-B47D-E5208A8C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158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DA3E0-6A64-4EEC-B94B-636776781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241910-AE65-401A-839D-69BF25821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B121DE-CDE4-4BDD-95D3-EF94BA57B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955E2C-BF40-4D9C-8B16-162AA6A53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533829-3F01-4B62-8B8A-733211656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8124EB6-DD33-4206-BC1B-B9A19BA2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E6F8-2915-4AA0-93DB-87D4F3C13DC0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3982BC-6B9D-4CD7-8DB4-BEE6ABAE5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B16841B-1B5A-4C0C-BD1C-BE5D5803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951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008AB-7B8A-448C-9C18-F9325817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3CA615-23CD-4E96-8061-A34B8258A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E6F8-2915-4AA0-93DB-87D4F3C13DC0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286620-8632-494B-9F5A-D7DDE76EC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C26CA3-2C84-4C1B-80D4-C43CF4F6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874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AC3074-D81C-4B17-BD1F-CCD6CEDAA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E6F8-2915-4AA0-93DB-87D4F3C13DC0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533112-46BA-45B8-97C9-A1401D14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463C3F-3AEF-48A1-AD33-0144561D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691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7A3B3-B83B-4813-AE18-32663EC12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482D94-C79F-4C01-8C01-99EAE0620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389D92-624B-4F29-B25B-45C4D8C86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26936D-CCA0-446E-B0E2-FD5695BCE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E6F8-2915-4AA0-93DB-87D4F3C13DC0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DD1A6D-E3B4-4C53-AF29-6B8C67D4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D8C646-3D8B-4B66-B2CB-761B6AEFA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258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95340-6AB7-4667-9549-AEFC31694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47B1BFD-D87C-40BB-BD28-9060BE17AA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DA9E02-0BB4-47A1-A8B3-F89F40564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EF0639-8E4C-401C-9643-AF6A7E1D5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E6F8-2915-4AA0-93DB-87D4F3C13DC0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EA03E9-1EB1-48F1-9290-ADB312C81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1D091B-9B53-473A-A0C7-51C54CF58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825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25BA67-384C-46C9-A1EA-B8D5D1FE5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C820F9-1A19-4F35-99D0-739CD78AE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1B91F3-B112-4C59-8380-EBB283CB0D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9E6F8-2915-4AA0-93DB-87D4F3C13DC0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32573F-B6A0-4315-820E-C077A4179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82F4C9-132F-4E67-A273-EBF092B35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97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UCLEO-F072RB STMicroelectronics | 497-15096-ND DigiKey Electronics">
            <a:extLst>
              <a:ext uri="{FF2B5EF4-FFF2-40B4-BE49-F238E27FC236}">
                <a16:creationId xmlns:a16="http://schemas.microsoft.com/office/drawing/2014/main" id="{19CF6CCB-FA46-4A45-AAE4-4274FD359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84" y="1525418"/>
            <a:ext cx="4355387" cy="435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D35468-56B3-43AB-B8B7-E37FA834261F}"/>
              </a:ext>
            </a:extLst>
          </p:cNvPr>
          <p:cNvSpPr txBox="1"/>
          <p:nvPr/>
        </p:nvSpPr>
        <p:spPr>
          <a:xfrm>
            <a:off x="5976133" y="570525"/>
            <a:ext cx="5318588" cy="571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Desktop/Server:</a:t>
            </a:r>
          </a:p>
          <a:p>
            <a:pPr>
              <a:lnSpc>
                <a:spcPct val="200000"/>
              </a:lnSpc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x86/AMD64: Windows / Linux</a:t>
            </a:r>
          </a:p>
          <a:p>
            <a:pPr>
              <a:lnSpc>
                <a:spcPct val="200000"/>
              </a:lnSpc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multi processors/sockets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Embedded:</a:t>
            </a:r>
          </a:p>
          <a:p>
            <a:pPr>
              <a:lnSpc>
                <a:spcPct val="200000"/>
              </a:lnSpc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2.1 MPU: multi cores, Linux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rocessor</a:t>
            </a:r>
          </a:p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2.2 MCU: single core, RTOS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ontroller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Real Time Operating System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note: SOC - System On Chip 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6BF443-CA6A-4E0D-8B90-E232CDFF1052}"/>
              </a:ext>
            </a:extLst>
          </p:cNvPr>
          <p:cNvSpPr txBox="1"/>
          <p:nvPr/>
        </p:nvSpPr>
        <p:spPr>
          <a:xfrm>
            <a:off x="1172326" y="1202252"/>
            <a:ext cx="3543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Adaptor: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power &amp; communication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50479C-95D0-4121-9692-A8D27533BF48}"/>
              </a:ext>
            </a:extLst>
          </p:cNvPr>
          <p:cNvSpPr txBox="1"/>
          <p:nvPr/>
        </p:nvSpPr>
        <p:spPr>
          <a:xfrm>
            <a:off x="1172326" y="5419140"/>
            <a:ext cx="3640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ST-Link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SWD – Serial Wire Debug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4509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CB49BA-D238-43B7-BDED-143A3DD6B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96" y="801288"/>
            <a:ext cx="11173457" cy="583581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22F30AA-BD4D-49B5-AA12-9DFDA662226E}"/>
              </a:ext>
            </a:extLst>
          </p:cNvPr>
          <p:cNvSpPr/>
          <p:nvPr/>
        </p:nvSpPr>
        <p:spPr>
          <a:xfrm>
            <a:off x="4789714" y="1915886"/>
            <a:ext cx="892629" cy="881741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ABF32D-F0CD-4334-AFAD-2880B38ED6E9}"/>
              </a:ext>
            </a:extLst>
          </p:cNvPr>
          <p:cNvSpPr/>
          <p:nvPr/>
        </p:nvSpPr>
        <p:spPr>
          <a:xfrm>
            <a:off x="5682343" y="1683029"/>
            <a:ext cx="827316" cy="369332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2855E6-3025-4B85-B636-7FE6CC55F0E3}"/>
              </a:ext>
            </a:extLst>
          </p:cNvPr>
          <p:cNvSpPr/>
          <p:nvPr/>
        </p:nvSpPr>
        <p:spPr>
          <a:xfrm>
            <a:off x="3494481" y="4116292"/>
            <a:ext cx="1539855" cy="455708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D1A365-CB72-4A27-A9B6-611343397BB3}"/>
              </a:ext>
            </a:extLst>
          </p:cNvPr>
          <p:cNvSpPr/>
          <p:nvPr/>
        </p:nvSpPr>
        <p:spPr>
          <a:xfrm>
            <a:off x="4355541" y="3351026"/>
            <a:ext cx="273609" cy="211868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5C3B5F5-A6D8-467C-83EF-8E4E88D798E4}"/>
              </a:ext>
            </a:extLst>
          </p:cNvPr>
          <p:cNvSpPr/>
          <p:nvPr/>
        </p:nvSpPr>
        <p:spPr>
          <a:xfrm>
            <a:off x="4344466" y="3627725"/>
            <a:ext cx="273609" cy="211868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21016E1F-E49E-44C4-A3C1-A0B0AA7CC1AF}"/>
              </a:ext>
            </a:extLst>
          </p:cNvPr>
          <p:cNvSpPr/>
          <p:nvPr/>
        </p:nvSpPr>
        <p:spPr>
          <a:xfrm>
            <a:off x="3303337" y="342899"/>
            <a:ext cx="710226" cy="320039"/>
          </a:xfrm>
          <a:prstGeom prst="wedgeRoundRectCallout">
            <a:avLst>
              <a:gd name="adj1" fmla="val 114978"/>
              <a:gd name="adj2" fmla="val 887032"/>
              <a:gd name="adj3" fmla="val 16667"/>
            </a:avLst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3V3</a:t>
            </a:r>
            <a:endParaRPr lang="zh-CN" altLang="en-US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E5F0DBBF-CDD6-4788-9E43-CB3035FEFD3D}"/>
              </a:ext>
            </a:extLst>
          </p:cNvPr>
          <p:cNvSpPr/>
          <p:nvPr/>
        </p:nvSpPr>
        <p:spPr>
          <a:xfrm>
            <a:off x="2335597" y="342899"/>
            <a:ext cx="710226" cy="320039"/>
          </a:xfrm>
          <a:prstGeom prst="wedgeRoundRectCallout">
            <a:avLst>
              <a:gd name="adj1" fmla="val 232460"/>
              <a:gd name="adj2" fmla="val 994175"/>
              <a:gd name="adj3" fmla="val 16667"/>
            </a:avLst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GND</a:t>
            </a:r>
            <a:endParaRPr lang="zh-CN" altLang="en-US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11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132F53F-D280-418D-9C5B-AEAB3D1B74CA}"/>
              </a:ext>
            </a:extLst>
          </p:cNvPr>
          <p:cNvSpPr txBox="1"/>
          <p:nvPr/>
        </p:nvSpPr>
        <p:spPr>
          <a:xfrm>
            <a:off x="1220054" y="1721391"/>
            <a:ext cx="885889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Driver: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80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The Cortex microcontroller software interface standard (</a:t>
            </a:r>
            <a:r>
              <a:rPr lang="en-US" altLang="zh-CN" sz="1800" b="1" i="0" u="none" strike="noStrike" baseline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CMSIS</a:t>
            </a:r>
            <a:r>
              <a:rPr lang="en-US" altLang="zh-CN" sz="180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HAL -- Hardware Abstraction Layer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LL -- </a:t>
            </a:r>
            <a:r>
              <a:rPr lang="en-US" altLang="zh-CN" dirty="0">
                <a:solidFill>
                  <a:srgbClr val="0020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altLang="zh-CN" sz="1800" i="0" u="none" strike="noStrike" baseline="0" dirty="0">
                <a:solidFill>
                  <a:srgbClr val="0020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ow-Layer drivers</a:t>
            </a:r>
          </a:p>
          <a:p>
            <a:endParaRPr lang="en-US" altLang="zh-CN" dirty="0">
              <a:solidFill>
                <a:srgbClr val="00205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Programming</a:t>
            </a:r>
            <a:endParaRPr lang="zh-CN" altLang="en-US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069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132F53F-D280-418D-9C5B-AEAB3D1B74CA}"/>
              </a:ext>
            </a:extLst>
          </p:cNvPr>
          <p:cNvSpPr txBox="1"/>
          <p:nvPr/>
        </p:nvSpPr>
        <p:spPr>
          <a:xfrm>
            <a:off x="1065943" y="1806221"/>
            <a:ext cx="258138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RTOS</a:t>
            </a: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No Segmentation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No Paging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No Multi-user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No Terminal</a:t>
            </a:r>
          </a:p>
          <a:p>
            <a:endParaRPr lang="en-US" altLang="zh-CN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Host/IDE</a:t>
            </a:r>
            <a:endParaRPr lang="zh-CN" altLang="en-US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What is FreeRTOS? - FreeRTOS">
            <a:extLst>
              <a:ext uri="{FF2B5EF4-FFF2-40B4-BE49-F238E27FC236}">
                <a16:creationId xmlns:a16="http://schemas.microsoft.com/office/drawing/2014/main" id="{20B3DDAC-9AA2-46F6-86EF-8E83E134B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103" y="666750"/>
            <a:ext cx="5381625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664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145883-7600-436F-9A8B-2421E6427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47"/>
          <a:stretch/>
        </p:blipFill>
        <p:spPr>
          <a:xfrm>
            <a:off x="750013" y="1883916"/>
            <a:ext cx="7130265" cy="37682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EE3E644-1B66-41D6-9F74-39F47DF135B5}"/>
              </a:ext>
            </a:extLst>
          </p:cNvPr>
          <p:cNvSpPr txBox="1"/>
          <p:nvPr/>
        </p:nvSpPr>
        <p:spPr>
          <a:xfrm>
            <a:off x="750013" y="959780"/>
            <a:ext cx="2301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STM32CubeIDE</a:t>
            </a:r>
            <a:endParaRPr lang="zh-CN" altLang="en-US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189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1A5A014-E957-4B41-87D8-A1F582E6B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2" r="18511" b="8914"/>
          <a:stretch/>
        </p:blipFill>
        <p:spPr>
          <a:xfrm>
            <a:off x="1345915" y="1063330"/>
            <a:ext cx="8054939" cy="473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37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9396B5-5BC9-458A-ABEB-DE5545B8D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44" t="22022" r="17584" b="14008"/>
          <a:stretch/>
        </p:blipFill>
        <p:spPr>
          <a:xfrm>
            <a:off x="1269714" y="1568038"/>
            <a:ext cx="8352891" cy="46260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F468624-1301-4932-9B19-12AD6450E556}"/>
              </a:ext>
            </a:extLst>
          </p:cNvPr>
          <p:cNvSpPr txBox="1"/>
          <p:nvPr/>
        </p:nvSpPr>
        <p:spPr>
          <a:xfrm>
            <a:off x="1372455" y="829907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Arduino IDE</a:t>
            </a:r>
          </a:p>
        </p:txBody>
      </p:sp>
    </p:spTree>
    <p:extLst>
      <p:ext uri="{BB962C8B-B14F-4D97-AF65-F5344CB8AC3E}">
        <p14:creationId xmlns:p14="http://schemas.microsoft.com/office/powerpoint/2010/main" val="436187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5F3EFD0-242D-4E0F-AFA1-4E4987D33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138" y="1891611"/>
            <a:ext cx="4051443" cy="405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0749FF-6389-45EE-894A-91DAEF4E2E6F}"/>
              </a:ext>
            </a:extLst>
          </p:cNvPr>
          <p:cNvSpPr txBox="1"/>
          <p:nvPr/>
        </p:nvSpPr>
        <p:spPr>
          <a:xfrm>
            <a:off x="1119105" y="730280"/>
            <a:ext cx="4051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ST-LINK/V2  -  SWD/JTAG</a:t>
            </a:r>
            <a:endParaRPr lang="zh-CN" altLang="en-US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124" name="Picture 4" descr="STM32 Bootloader Design - Part 1 - Open4Tech">
            <a:extLst>
              <a:ext uri="{FF2B5EF4-FFF2-40B4-BE49-F238E27FC236}">
                <a16:creationId xmlns:a16="http://schemas.microsoft.com/office/drawing/2014/main" id="{291749DC-8A2A-4216-9786-9B2D51378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543" y="1333315"/>
            <a:ext cx="2579411" cy="460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47DCF7-08DE-487B-94DF-9413B977CD03}"/>
              </a:ext>
            </a:extLst>
          </p:cNvPr>
          <p:cNvSpPr txBox="1"/>
          <p:nvPr/>
        </p:nvSpPr>
        <p:spPr>
          <a:xfrm>
            <a:off x="7672306" y="730280"/>
            <a:ext cx="218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Bootloader</a:t>
            </a:r>
            <a:endParaRPr lang="zh-CN" altLang="en-US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588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A87707-AE3B-435B-BB88-657C4030E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78" r="41221" b="8837"/>
          <a:stretch/>
        </p:blipFill>
        <p:spPr>
          <a:xfrm>
            <a:off x="6826103" y="303028"/>
            <a:ext cx="4072270" cy="62519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F9FDB00-77AF-4BB7-AB52-EE71C0108D66}"/>
              </a:ext>
            </a:extLst>
          </p:cNvPr>
          <p:cNvSpPr/>
          <p:nvPr/>
        </p:nvSpPr>
        <p:spPr>
          <a:xfrm>
            <a:off x="7168117" y="2580041"/>
            <a:ext cx="3303940" cy="5006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158647-FC62-4DEE-8632-7F5389AD5F19}"/>
              </a:ext>
            </a:extLst>
          </p:cNvPr>
          <p:cNvSpPr/>
          <p:nvPr/>
        </p:nvSpPr>
        <p:spPr>
          <a:xfrm>
            <a:off x="7168117" y="5207928"/>
            <a:ext cx="1442484" cy="4199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电脑萤幕的截图&#10;&#10;描述已自动生成">
            <a:extLst>
              <a:ext uri="{FF2B5EF4-FFF2-40B4-BE49-F238E27FC236}">
                <a16:creationId xmlns:a16="http://schemas.microsoft.com/office/drawing/2014/main" id="{38950412-A893-41B7-9651-E726A72F57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1" t="23167" r="29406" b="24061"/>
          <a:stretch/>
        </p:blipFill>
        <p:spPr>
          <a:xfrm>
            <a:off x="1293627" y="1588770"/>
            <a:ext cx="2720340" cy="3619158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37503A9-FA3E-4382-B4E9-85B2620CFE60}"/>
              </a:ext>
            </a:extLst>
          </p:cNvPr>
          <p:cNvCxnSpPr/>
          <p:nvPr/>
        </p:nvCxnSpPr>
        <p:spPr>
          <a:xfrm flipV="1">
            <a:off x="4354830" y="2948940"/>
            <a:ext cx="2628900" cy="131717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781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92C9A4-1FC4-42CE-B11A-812AA196F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29" t="21273" r="34775" b="13708"/>
          <a:stretch/>
        </p:blipFill>
        <p:spPr>
          <a:xfrm>
            <a:off x="1941816" y="811389"/>
            <a:ext cx="7469311" cy="59262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32D3790-E1C1-4191-8EE7-7219D34FC662}"/>
              </a:ext>
            </a:extLst>
          </p:cNvPr>
          <p:cNvSpPr txBox="1"/>
          <p:nvPr/>
        </p:nvSpPr>
        <p:spPr>
          <a:xfrm>
            <a:off x="1096764" y="400961"/>
            <a:ext cx="4999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SDK – Software Development Kit</a:t>
            </a:r>
            <a:endParaRPr lang="zh-CN" altLang="en-US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620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5FEBD6E-238C-4C04-BC88-C2426095F1BE}"/>
              </a:ext>
            </a:extLst>
          </p:cNvPr>
          <p:cNvSpPr txBox="1"/>
          <p:nvPr/>
        </p:nvSpPr>
        <p:spPr>
          <a:xfrm>
            <a:off x="1173665" y="2325249"/>
            <a:ext cx="9620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User manual</a:t>
            </a: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Getting started 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STM32CubeF0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STM32F0 Series</a:t>
            </a:r>
            <a:endParaRPr lang="zh-CN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933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CB Trace - Everything You Need To Know">
            <a:extLst>
              <a:ext uri="{FF2B5EF4-FFF2-40B4-BE49-F238E27FC236}">
                <a16:creationId xmlns:a16="http://schemas.microsoft.com/office/drawing/2014/main" id="{99CA88E6-01B2-4293-8F0D-D0C727D8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93" y="1863906"/>
            <a:ext cx="4598138" cy="395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11B020C-E96A-491A-B1CC-B8964363C0F6}"/>
              </a:ext>
            </a:extLst>
          </p:cNvPr>
          <p:cNvSpPr txBox="1"/>
          <p:nvPr/>
        </p:nvSpPr>
        <p:spPr>
          <a:xfrm>
            <a:off x="1065943" y="1155527"/>
            <a:ext cx="3947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PCB</a:t>
            </a:r>
            <a:r>
              <a:rPr lang="en-US" altLang="zh-CN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 Printed </a:t>
            </a:r>
            <a:r>
              <a:rPr lang="en-US" altLang="zh-CN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ircuit </a:t>
            </a:r>
            <a:r>
              <a:rPr lang="en-US" altLang="zh-CN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zh-CN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oard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728B8F-D99E-4CCB-B0E6-FA4E0B3B0A27}"/>
              </a:ext>
            </a:extLst>
          </p:cNvPr>
          <p:cNvSpPr txBox="1"/>
          <p:nvPr/>
        </p:nvSpPr>
        <p:spPr>
          <a:xfrm>
            <a:off x="7405099" y="1155527"/>
            <a:ext cx="3947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BOM</a:t>
            </a:r>
            <a:r>
              <a:rPr lang="en-US" altLang="zh-CN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– Bill Of Materials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2" name="Picture 4" descr="How OpenBOM makes SOLIDWORKS bill of materials (BOM) visual and why it is a  big deal for your manufacturing company | by OpenBOM (openbom.com) | Medium">
            <a:extLst>
              <a:ext uri="{FF2B5EF4-FFF2-40B4-BE49-F238E27FC236}">
                <a16:creationId xmlns:a16="http://schemas.microsoft.com/office/drawing/2014/main" id="{92C1306C-F63A-4FF1-BB31-175F0EF58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176" y="2145853"/>
            <a:ext cx="4427231" cy="256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FEFEBCE-4CE6-4A80-8F6F-D9CE0A6E1C13}"/>
              </a:ext>
            </a:extLst>
          </p:cNvPr>
          <p:cNvSpPr txBox="1"/>
          <p:nvPr/>
        </p:nvSpPr>
        <p:spPr>
          <a:xfrm>
            <a:off x="7405099" y="5333140"/>
            <a:ext cx="294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Components to Order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04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A0776E-7AFF-4430-B53C-8C9E2E2BC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8" t="3672" r="43804" b="11884"/>
          <a:stretch/>
        </p:blipFill>
        <p:spPr>
          <a:xfrm>
            <a:off x="1298713" y="533399"/>
            <a:ext cx="6016488" cy="579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32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999331B-F6F6-48BB-A156-FC5CF861D4B5}"/>
              </a:ext>
            </a:extLst>
          </p:cNvPr>
          <p:cNvSpPr txBox="1"/>
          <p:nvPr/>
        </p:nvSpPr>
        <p:spPr>
          <a:xfrm>
            <a:off x="1162979" y="765732"/>
            <a:ext cx="9866041" cy="2362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FreeRTOS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is designed to be 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small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simple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 The 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kernel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itself consists of only 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three C files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 To make the code readable, easy to port, and maintainable, it is written mostly in C, but there are a few assembly functions included where needed (mostly in 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architecture-specific scheduler routines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FA0E23-C8D0-4892-B92A-A2FBF52F98DD}"/>
              </a:ext>
            </a:extLst>
          </p:cNvPr>
          <p:cNvSpPr txBox="1"/>
          <p:nvPr/>
        </p:nvSpPr>
        <p:spPr>
          <a:xfrm>
            <a:off x="1161120" y="4002617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https://en.wikipedia.org/wiki/FreeRTOS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63526D-F9F1-476D-8B91-9F2E428362BF}"/>
              </a:ext>
            </a:extLst>
          </p:cNvPr>
          <p:cNvSpPr txBox="1"/>
          <p:nvPr/>
        </p:nvSpPr>
        <p:spPr>
          <a:xfrm>
            <a:off x="1161120" y="4697024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https://www.freertos.org/features.html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C17265-32CA-4C0B-8831-C178EC560301}"/>
              </a:ext>
            </a:extLst>
          </p:cNvPr>
          <p:cNvSpPr txBox="1"/>
          <p:nvPr/>
        </p:nvSpPr>
        <p:spPr>
          <a:xfrm>
            <a:off x="1161120" y="5641160"/>
            <a:ext cx="7436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Tesla </a:t>
            </a:r>
            <a:r>
              <a:rPr lang="zh-CN" alt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电动汽车   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vs   Self Made Model Car</a:t>
            </a:r>
            <a:endParaRPr lang="zh-CN" alt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098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90366D-5D26-4BE3-8C1F-00E21137E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9" y="1769091"/>
            <a:ext cx="6290102" cy="3538182"/>
          </a:xfrm>
          <a:prstGeom prst="rect">
            <a:avLst/>
          </a:prstGeom>
        </p:spPr>
      </p:pic>
      <p:pic>
        <p:nvPicPr>
          <p:cNvPr id="5" name="图片 4" descr="图片包含 室内, 桌子, 木, 电脑&#10;&#10;描述已自动生成">
            <a:extLst>
              <a:ext uri="{FF2B5EF4-FFF2-40B4-BE49-F238E27FC236}">
                <a16:creationId xmlns:a16="http://schemas.microsoft.com/office/drawing/2014/main" id="{A4EAF1F7-4FE2-46C1-BACB-FE049A734A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8" t="18905" r="12802" b="19204"/>
          <a:stretch/>
        </p:blipFill>
        <p:spPr>
          <a:xfrm>
            <a:off x="8766809" y="2946210"/>
            <a:ext cx="1430949" cy="965580"/>
          </a:xfrm>
          <a:prstGeom prst="rect">
            <a:avLst/>
          </a:prstGeom>
        </p:spPr>
      </p:pic>
      <p:pic>
        <p:nvPicPr>
          <p:cNvPr id="7" name="图片 6" descr="汽车停在房子前&#10;&#10;描述已自动生成">
            <a:extLst>
              <a:ext uri="{FF2B5EF4-FFF2-40B4-BE49-F238E27FC236}">
                <a16:creationId xmlns:a16="http://schemas.microsoft.com/office/drawing/2014/main" id="{571E340A-2252-425B-AD5A-F9C9D9B039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" t="22612" r="7711" b="21194"/>
          <a:stretch/>
        </p:blipFill>
        <p:spPr>
          <a:xfrm>
            <a:off x="8245570" y="4647063"/>
            <a:ext cx="2729552" cy="1322054"/>
          </a:xfrm>
          <a:prstGeom prst="rect">
            <a:avLst/>
          </a:prstGeom>
        </p:spPr>
      </p:pic>
      <p:pic>
        <p:nvPicPr>
          <p:cNvPr id="9" name="图片 8" descr="图片包含 游戏机, 骑&#10;&#10;描述已自动生成">
            <a:extLst>
              <a:ext uri="{FF2B5EF4-FFF2-40B4-BE49-F238E27FC236}">
                <a16:creationId xmlns:a16="http://schemas.microsoft.com/office/drawing/2014/main" id="{D7579383-509D-469A-93FA-E33C297C8F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7" t="25796" r="24577" b="37512"/>
          <a:stretch/>
        </p:blipFill>
        <p:spPr>
          <a:xfrm>
            <a:off x="8999242" y="1643672"/>
            <a:ext cx="966081" cy="5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3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D68C67AC-ACD2-413E-BE0F-525E2705E053}"/>
              </a:ext>
            </a:extLst>
          </p:cNvPr>
          <p:cNvSpPr txBox="1"/>
          <p:nvPr/>
        </p:nvSpPr>
        <p:spPr>
          <a:xfrm>
            <a:off x="1407634" y="3919654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https://www.youtube.com/watch?v=OPrcpbKNSjU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E1B95C-1F08-433B-9084-BBCD2D17932E}"/>
              </a:ext>
            </a:extLst>
          </p:cNvPr>
          <p:cNvSpPr txBox="1"/>
          <p:nvPr/>
        </p:nvSpPr>
        <p:spPr>
          <a:xfrm>
            <a:off x="1407634" y="2309413"/>
            <a:ext cx="86507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Getting Started With STM32 and Nucleo Part 3: </a:t>
            </a:r>
          </a:p>
          <a:p>
            <a:pPr algn="l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FreeRTOS</a:t>
            </a:r>
            <a:r>
              <a:rPr lang="en-US" altLang="zh-CN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 How To Run Multiple Threads w/ CMSIS-RTOS</a:t>
            </a:r>
          </a:p>
        </p:txBody>
      </p:sp>
    </p:spTree>
    <p:extLst>
      <p:ext uri="{BB962C8B-B14F-4D97-AF65-F5344CB8AC3E}">
        <p14:creationId xmlns:p14="http://schemas.microsoft.com/office/powerpoint/2010/main" val="3699342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05DCD72-760F-4DF6-AC67-42BCE478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640" y="92595"/>
            <a:ext cx="5530815" cy="663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6A7646-5FE9-4119-B5A4-DE7D9DF6FFD2}"/>
              </a:ext>
            </a:extLst>
          </p:cNvPr>
          <p:cNvSpPr txBox="1"/>
          <p:nvPr/>
        </p:nvSpPr>
        <p:spPr>
          <a:xfrm>
            <a:off x="1053637" y="4901041"/>
            <a:ext cx="33539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SOC - System On Chip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Hardware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Software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(Bootloader)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633F69-8523-44D6-B05F-D7055131D5AD}"/>
              </a:ext>
            </a:extLst>
          </p:cNvPr>
          <p:cNvSpPr txBox="1"/>
          <p:nvPr/>
        </p:nvSpPr>
        <p:spPr>
          <a:xfrm>
            <a:off x="1053637" y="1145837"/>
            <a:ext cx="28813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ARM architecture</a:t>
            </a:r>
          </a:p>
          <a:p>
            <a:pPr algn="l"/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CPU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Memory</a:t>
            </a: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IO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582793-C853-442F-B63B-50D6BB713E41}"/>
              </a:ext>
            </a:extLst>
          </p:cNvPr>
          <p:cNvSpPr/>
          <p:nvPr/>
        </p:nvSpPr>
        <p:spPr>
          <a:xfrm>
            <a:off x="5475514" y="664029"/>
            <a:ext cx="1415143" cy="881741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573030-FED0-4DA7-A2A4-04E130EB1028}"/>
              </a:ext>
            </a:extLst>
          </p:cNvPr>
          <p:cNvSpPr/>
          <p:nvPr/>
        </p:nvSpPr>
        <p:spPr>
          <a:xfrm>
            <a:off x="5812971" y="4901041"/>
            <a:ext cx="1415143" cy="440870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0A81F05-762F-4DC8-BDF3-B63959FCDF45}"/>
              </a:ext>
            </a:extLst>
          </p:cNvPr>
          <p:cNvSpPr/>
          <p:nvPr/>
        </p:nvSpPr>
        <p:spPr>
          <a:xfrm>
            <a:off x="5812970" y="5880935"/>
            <a:ext cx="1415143" cy="440870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B2C8AF-E1FD-4559-B907-AA37876E1EEE}"/>
              </a:ext>
            </a:extLst>
          </p:cNvPr>
          <p:cNvSpPr/>
          <p:nvPr/>
        </p:nvSpPr>
        <p:spPr>
          <a:xfrm>
            <a:off x="8503088" y="5207554"/>
            <a:ext cx="1415143" cy="440870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380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49934E-6B9B-4D2A-8649-DFCE82068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407" y="266520"/>
            <a:ext cx="6393604" cy="63249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280AE3-9490-4B16-83AE-34BDEE1DD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97" y="4996914"/>
            <a:ext cx="2708303" cy="25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20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>
            <a:extLst>
              <a:ext uri="{FF2B5EF4-FFF2-40B4-BE49-F238E27FC236}">
                <a16:creationId xmlns:a16="http://schemas.microsoft.com/office/drawing/2014/main" id="{0BAD17B0-E989-41BD-B7A3-68D411547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7" t="47833" r="11874" b="9332"/>
          <a:stretch>
            <a:fillRect/>
          </a:stretch>
        </p:blipFill>
        <p:spPr bwMode="auto">
          <a:xfrm>
            <a:off x="1730161" y="1412081"/>
            <a:ext cx="7989888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>
            <a:extLst>
              <a:ext uri="{FF2B5EF4-FFF2-40B4-BE49-F238E27FC236}">
                <a16:creationId xmlns:a16="http://schemas.microsoft.com/office/drawing/2014/main" id="{803E1E15-EE11-4453-B610-427D28510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1" t="40334" r="12813" b="29668"/>
          <a:stretch>
            <a:fillRect/>
          </a:stretch>
        </p:blipFill>
        <p:spPr bwMode="auto">
          <a:xfrm>
            <a:off x="985450" y="2000249"/>
            <a:ext cx="9070975" cy="324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TextBox 3">
            <a:extLst>
              <a:ext uri="{FF2B5EF4-FFF2-40B4-BE49-F238E27FC236}">
                <a16:creationId xmlns:a16="http://schemas.microsoft.com/office/drawing/2014/main" id="{830AEE9A-4F7F-4D63-A93D-1ECCA4618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338" y="1096963"/>
            <a:ext cx="10675937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I/O Interfaces 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ports/registers/io mapped memory locations </a:t>
            </a:r>
            <a:r>
              <a:rPr lang="zh-CN" alt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计算机</a:t>
            </a:r>
            <a:r>
              <a:rPr lang="en-US" alt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zh-CN" alt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端的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1ACD5B-7439-4869-8975-0FAC58318E1B}"/>
              </a:ext>
            </a:extLst>
          </p:cNvPr>
          <p:cNvSpPr txBox="1"/>
          <p:nvPr/>
        </p:nvSpPr>
        <p:spPr>
          <a:xfrm>
            <a:off x="4597090" y="5761036"/>
            <a:ext cx="3454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Interrupt vs Polling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5DB7F590-79F0-4063-8FA9-01CED344E256}"/>
              </a:ext>
            </a:extLst>
          </p:cNvPr>
          <p:cNvSpPr/>
          <p:nvPr/>
        </p:nvSpPr>
        <p:spPr>
          <a:xfrm>
            <a:off x="1516566" y="5943600"/>
            <a:ext cx="1981014" cy="568712"/>
          </a:xfrm>
          <a:prstGeom prst="wedgeRoundRectCallout">
            <a:avLst>
              <a:gd name="adj1" fmla="val 79128"/>
              <a:gd name="adj2" fmla="val -385687"/>
              <a:gd name="adj3" fmla="val 16667"/>
            </a:avLst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Standard</a:t>
            </a:r>
            <a:endParaRPr lang="zh-CN" altLang="en-US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0CD34D01-EC97-41DD-ADB4-A57B7451D0B4}"/>
              </a:ext>
            </a:extLst>
          </p:cNvPr>
          <p:cNvSpPr/>
          <p:nvPr/>
        </p:nvSpPr>
        <p:spPr>
          <a:xfrm>
            <a:off x="8694422" y="5846012"/>
            <a:ext cx="2312668" cy="568712"/>
          </a:xfrm>
          <a:prstGeom prst="wedgeRoundRectCallout">
            <a:avLst>
              <a:gd name="adj1" fmla="val -57039"/>
              <a:gd name="adj2" fmla="val -365589"/>
              <a:gd name="adj3" fmla="val 16667"/>
            </a:avLst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 by Case</a:t>
            </a:r>
            <a:endParaRPr lang="zh-CN" altLang="en-US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16242CF-319A-49E5-A4F0-9117F885D008}"/>
              </a:ext>
            </a:extLst>
          </p:cNvPr>
          <p:cNvSpPr txBox="1"/>
          <p:nvPr/>
        </p:nvSpPr>
        <p:spPr>
          <a:xfrm>
            <a:off x="1720281" y="431956"/>
            <a:ext cx="4375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Schematic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电路原理图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3D90F1-8378-4861-BCD4-09D70B79E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281" y="1218924"/>
            <a:ext cx="8670222" cy="441987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81D0155-CAA8-4567-98DC-8BDA589B5EF2}"/>
              </a:ext>
            </a:extLst>
          </p:cNvPr>
          <p:cNvSpPr/>
          <p:nvPr/>
        </p:nvSpPr>
        <p:spPr>
          <a:xfrm>
            <a:off x="3648060" y="3912521"/>
            <a:ext cx="827316" cy="369332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609716-9875-4DE6-8C67-F1E0A0FCE020}"/>
              </a:ext>
            </a:extLst>
          </p:cNvPr>
          <p:cNvSpPr/>
          <p:nvPr/>
        </p:nvSpPr>
        <p:spPr>
          <a:xfrm>
            <a:off x="7572788" y="3912521"/>
            <a:ext cx="827316" cy="369332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0D77D7-5F42-4A7F-8B78-1902833B7C61}"/>
              </a:ext>
            </a:extLst>
          </p:cNvPr>
          <p:cNvSpPr/>
          <p:nvPr/>
        </p:nvSpPr>
        <p:spPr>
          <a:xfrm>
            <a:off x="3348398" y="4373035"/>
            <a:ext cx="1126978" cy="369332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E32C24E-13E3-49E8-9599-A2734D162E30}"/>
              </a:ext>
            </a:extLst>
          </p:cNvPr>
          <p:cNvSpPr/>
          <p:nvPr/>
        </p:nvSpPr>
        <p:spPr>
          <a:xfrm>
            <a:off x="7572788" y="4392298"/>
            <a:ext cx="1211616" cy="350069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8F25F12-8016-4608-9E69-0D6AD21CD834}"/>
              </a:ext>
            </a:extLst>
          </p:cNvPr>
          <p:cNvSpPr/>
          <p:nvPr/>
        </p:nvSpPr>
        <p:spPr>
          <a:xfrm>
            <a:off x="674519" y="4373035"/>
            <a:ext cx="1126978" cy="369332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USB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2C0B34F-173B-4919-A3F3-1B78B70A1C49}"/>
              </a:ext>
            </a:extLst>
          </p:cNvPr>
          <p:cNvSpPr txBox="1"/>
          <p:nvPr/>
        </p:nvSpPr>
        <p:spPr>
          <a:xfrm>
            <a:off x="674519" y="5201368"/>
            <a:ext cx="28989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</a:t>
            </a:r>
          </a:p>
          <a:p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SWD/ST-Link/DEBUG</a:t>
            </a:r>
          </a:p>
          <a:p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UART/COM4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0E4D2EE-8DE3-47CE-A540-A205DB509CA8}"/>
              </a:ext>
            </a:extLst>
          </p:cNvPr>
          <p:cNvSpPr/>
          <p:nvPr/>
        </p:nvSpPr>
        <p:spPr>
          <a:xfrm>
            <a:off x="2160753" y="4188368"/>
            <a:ext cx="827316" cy="737961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MCU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SOC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08148B-FCCC-43B9-B2F7-67EB96C5BC2F}"/>
              </a:ext>
            </a:extLst>
          </p:cNvPr>
          <p:cNvSpPr/>
          <p:nvPr/>
        </p:nvSpPr>
        <p:spPr>
          <a:xfrm>
            <a:off x="8784404" y="2925234"/>
            <a:ext cx="896806" cy="743795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MCU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SOC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81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16242CF-319A-49E5-A4F0-9117F885D008}"/>
              </a:ext>
            </a:extLst>
          </p:cNvPr>
          <p:cNvSpPr txBox="1"/>
          <p:nvPr/>
        </p:nvSpPr>
        <p:spPr>
          <a:xfrm>
            <a:off x="1720281" y="5833385"/>
            <a:ext cx="4375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Schematic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电路原理图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C9248A-9C2E-4C3C-B116-2959F312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281" y="1153610"/>
            <a:ext cx="9009252" cy="455077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D4C0295-2875-48E6-8E27-D016EDE9E484}"/>
              </a:ext>
            </a:extLst>
          </p:cNvPr>
          <p:cNvSpPr/>
          <p:nvPr/>
        </p:nvSpPr>
        <p:spPr>
          <a:xfrm>
            <a:off x="1720281" y="1467272"/>
            <a:ext cx="1505804" cy="1162912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38668D-02D9-4B0C-9083-6949D841044B}"/>
              </a:ext>
            </a:extLst>
          </p:cNvPr>
          <p:cNvSpPr/>
          <p:nvPr/>
        </p:nvSpPr>
        <p:spPr>
          <a:xfrm>
            <a:off x="2558998" y="3059666"/>
            <a:ext cx="1078053" cy="495191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925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E78932-D3B5-403A-879F-A9061EE95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1" y="1344423"/>
            <a:ext cx="10937711" cy="443968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F97B775-B050-435F-906C-03D7D3DF1229}"/>
              </a:ext>
            </a:extLst>
          </p:cNvPr>
          <p:cNvSpPr/>
          <p:nvPr/>
        </p:nvSpPr>
        <p:spPr>
          <a:xfrm>
            <a:off x="372960" y="4950210"/>
            <a:ext cx="1044874" cy="833901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4355524-8C0E-48F7-B911-4902BE825933}"/>
              </a:ext>
            </a:extLst>
          </p:cNvPr>
          <p:cNvSpPr/>
          <p:nvPr/>
        </p:nvSpPr>
        <p:spPr>
          <a:xfrm>
            <a:off x="10192699" y="1344423"/>
            <a:ext cx="1307394" cy="679586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415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3282</TotalTime>
  <Words>346</Words>
  <Application>Microsoft Office PowerPoint</Application>
  <PresentationFormat>宽屏</PresentationFormat>
  <Paragraphs>99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等线 Light</vt:lpstr>
      <vt:lpstr>Arial</vt:lpstr>
      <vt:lpstr>Courier New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Karl Yang</dc:creator>
  <cp:lastModifiedBy>Karl</cp:lastModifiedBy>
  <cp:revision>87</cp:revision>
  <dcterms:created xsi:type="dcterms:W3CDTF">2020-03-16T17:47:03Z</dcterms:created>
  <dcterms:modified xsi:type="dcterms:W3CDTF">2020-09-21T19:00:48Z</dcterms:modified>
</cp:coreProperties>
</file>